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056" r:id="rId1"/>
    <p:sldMasterId id="2147484070" r:id="rId2"/>
  </p:sldMasterIdLst>
  <p:notesMasterIdLst>
    <p:notesMasterId r:id="rId5"/>
  </p:notesMasterIdLst>
  <p:handoutMasterIdLst>
    <p:handoutMasterId r:id="rId6"/>
  </p:handoutMasterIdLst>
  <p:sldIdLst>
    <p:sldId id="381" r:id="rId3"/>
    <p:sldId id="350" r:id="rId4"/>
  </p:sldIdLst>
  <p:sldSz cx="12192000" cy="6858000"/>
  <p:notesSz cx="9872663" cy="6797675"/>
  <p:embeddedFontLst>
    <p:embeddedFont>
      <p:font typeface="맑은 고딕" panose="020B0503020000020004" pitchFamily="50" charset="-127"/>
      <p:regular r:id="rId7"/>
      <p:bold r:id="rId8"/>
    </p:embeddedFont>
    <p:embeddedFont>
      <p:font typeface="나눔고딕" panose="020D0604000000000000" pitchFamily="50" charset="-127"/>
      <p:regular r:id="rId9"/>
      <p:bold r:id="rId1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w-UP" initials="M" lastIdx="3" clrIdx="0">
    <p:extLst>
      <p:ext uri="{19B8F6BF-5375-455C-9EA6-DF929625EA0E}">
        <p15:presenceInfo xmlns:p15="http://schemas.microsoft.com/office/powerpoint/2012/main" userId="Mohw-U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5D7"/>
    <a:srgbClr val="CED3DF"/>
    <a:srgbClr val="FAF6C6"/>
    <a:srgbClr val="E8EAF0"/>
    <a:srgbClr val="94C6E4"/>
    <a:srgbClr val="D9D9D9"/>
    <a:srgbClr val="7D3C4A"/>
    <a:srgbClr val="AAEEBF"/>
    <a:srgbClr val="4FD1FF"/>
    <a:srgbClr val="9F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90" autoAdjust="0"/>
    <p:restoredTop sz="88940" autoAdjust="0"/>
  </p:normalViewPr>
  <p:slideViewPr>
    <p:cSldViewPr>
      <p:cViewPr varScale="1">
        <p:scale>
          <a:sx n="116" d="100"/>
          <a:sy n="116" d="100"/>
        </p:scale>
        <p:origin x="882" y="108"/>
      </p:cViewPr>
      <p:guideLst>
        <p:guide orient="horz" pos="333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278762" cy="341125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91619" y="2"/>
            <a:ext cx="4278762" cy="341125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r">
              <a:defRPr sz="1200"/>
            </a:lvl1pPr>
          </a:lstStyle>
          <a:p>
            <a:fld id="{E526AA83-ABC4-449C-B791-4FDC64DA102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4" y="6456551"/>
            <a:ext cx="4278762" cy="341125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91619" y="6456551"/>
            <a:ext cx="4278762" cy="341125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r">
              <a:defRPr sz="1200"/>
            </a:lvl1pPr>
          </a:lstStyle>
          <a:p>
            <a:fld id="{0BFEE38A-B232-4D1E-8C41-9D2066619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942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278154" cy="339884"/>
          </a:xfrm>
          <a:prstGeom prst="rect">
            <a:avLst/>
          </a:prstGeom>
        </p:spPr>
        <p:txBody>
          <a:bodyPr vert="horz" lIns="95568" tIns="47785" rIns="95568" bIns="47785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592229" y="1"/>
            <a:ext cx="4278154" cy="339884"/>
          </a:xfrm>
          <a:prstGeom prst="rect">
            <a:avLst/>
          </a:prstGeom>
        </p:spPr>
        <p:txBody>
          <a:bodyPr vert="horz" lIns="95568" tIns="47785" rIns="95568" bIns="47785" rtlCol="0"/>
          <a:lstStyle>
            <a:lvl1pPr algn="r">
              <a:defRPr sz="1300"/>
            </a:lvl1pPr>
          </a:lstStyle>
          <a:p>
            <a:fld id="{72A1A8B7-C4EE-4876-BC95-B2731C831E98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670175" y="509588"/>
            <a:ext cx="45323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5" rIns="95568" bIns="4778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87267" y="3228897"/>
            <a:ext cx="7898130" cy="3058954"/>
          </a:xfrm>
          <a:prstGeom prst="rect">
            <a:avLst/>
          </a:prstGeom>
        </p:spPr>
        <p:txBody>
          <a:bodyPr vert="horz" lIns="95568" tIns="47785" rIns="95568" bIns="4778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6456613"/>
            <a:ext cx="4278154" cy="339884"/>
          </a:xfrm>
          <a:prstGeom prst="rect">
            <a:avLst/>
          </a:prstGeom>
        </p:spPr>
        <p:txBody>
          <a:bodyPr vert="horz" lIns="95568" tIns="47785" rIns="95568" bIns="47785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592229" y="6456613"/>
            <a:ext cx="4278154" cy="339884"/>
          </a:xfrm>
          <a:prstGeom prst="rect">
            <a:avLst/>
          </a:prstGeom>
        </p:spPr>
        <p:txBody>
          <a:bodyPr vert="horz" lIns="95568" tIns="47785" rIns="95568" bIns="47785" rtlCol="0" anchor="b"/>
          <a:lstStyle>
            <a:lvl1pPr algn="r">
              <a:defRPr sz="1300"/>
            </a:lvl1pPr>
          </a:lstStyle>
          <a:p>
            <a:fld id="{8DE5E8E1-AF38-41E7-B108-FC18842B1C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8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F857-2773-4126-8B9B-247B1A921087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976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A424-49E7-4FAA-8B86-99920C7513A6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98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D44A-63D9-442A-A96F-6ED9F8EE8B56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13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7E71-F735-4D73-9BBA-FCCA4EC7984C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1878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0448-739D-4385-905F-A60BA46A66D5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499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EA-73C1-4348-A855-6E09FBC164B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B78A-F12F-4A09-B377-FBCB66BAD0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0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EA-73C1-4348-A855-6E09FBC164B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B78A-F12F-4A09-B377-FBCB66BAD0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338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EA-73C1-4348-A855-6E09FBC164B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B78A-F12F-4A09-B377-FBCB66BAD0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325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EA-73C1-4348-A855-6E09FBC164B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B78A-F12F-4A09-B377-FBCB66BAD0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786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EA-73C1-4348-A855-6E09FBC164B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B78A-F12F-4A09-B377-FBCB66BAD0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1938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EA-73C1-4348-A855-6E09FBC164B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B78A-F12F-4A09-B377-FBCB66BAD0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60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930D-7E96-46D5-8C5A-227F3AE21AAF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171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EA-73C1-4348-A855-6E09FBC164B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B78A-F12F-4A09-B377-FBCB66BAD0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044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EA-73C1-4348-A855-6E09FBC164B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B78A-F12F-4A09-B377-FBCB66BAD0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0445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EA-73C1-4348-A855-6E09FBC164B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B78A-F12F-4A09-B377-FBCB66BAD0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6889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EA-73C1-4348-A855-6E09FBC164B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B78A-F12F-4A09-B377-FBCB66BAD0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746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50EA-73C1-4348-A855-6E09FBC164B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B78A-F12F-4A09-B377-FBCB66BAD0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359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233C-0B42-4B1A-8299-76A30D027CF5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001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0807-6B8A-468D-8980-87E9FF85A1B6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94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8836-9800-4416-BDDC-CB98B9A98B44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62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388A-578B-4F77-8EA1-E4D97CF74F8B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762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A9D-812F-4002-8E19-8408FA835AED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856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 userDrawn="1"/>
        </p:nvSpPr>
        <p:spPr>
          <a:xfrm>
            <a:off x="0" y="0"/>
            <a:ext cx="12192000" cy="8367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2151479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A9D-812F-4002-8E19-8408FA835AED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7204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5AA9D-812F-4002-8E19-8408FA835AED}" type="datetime1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36F2B-4CC7-49A3-B5E6-136BC7113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705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9" r:id="rId7"/>
    <p:sldLayoutId id="2147484063" r:id="rId8"/>
    <p:sldLayoutId id="2147484068" r:id="rId9"/>
    <p:sldLayoutId id="2147484064" r:id="rId10"/>
    <p:sldLayoutId id="2147484065" r:id="rId11"/>
    <p:sldLayoutId id="2147484066" r:id="rId12"/>
    <p:sldLayoutId id="2147484067" r:id="rId13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650EA-73C1-4348-A855-6E09FBC164BC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4B78A-F12F-4A09-B377-FBCB66BAD0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63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"/>
          <p:cNvSpPr/>
          <p:nvPr/>
        </p:nvSpPr>
        <p:spPr>
          <a:xfrm rot="16200000">
            <a:off x="3297273" y="-3297272"/>
            <a:ext cx="5815169" cy="1240971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2459421 w 8555421"/>
              <a:gd name="connsiteY0" fmla="*/ 0 h 6865883"/>
              <a:gd name="connsiteX1" fmla="*/ 8555421 w 8555421"/>
              <a:gd name="connsiteY1" fmla="*/ 0 h 6865883"/>
              <a:gd name="connsiteX2" fmla="*/ 8555421 w 8555421"/>
              <a:gd name="connsiteY2" fmla="*/ 6858000 h 6865883"/>
              <a:gd name="connsiteX3" fmla="*/ 0 w 8555421"/>
              <a:gd name="connsiteY3" fmla="*/ 6865883 h 6865883"/>
              <a:gd name="connsiteX4" fmla="*/ 2459421 w 8555421"/>
              <a:gd name="connsiteY4" fmla="*/ 0 h 6865883"/>
              <a:gd name="connsiteX0" fmla="*/ 0 w 8602894"/>
              <a:gd name="connsiteY0" fmla="*/ 0 h 6865883"/>
              <a:gd name="connsiteX1" fmla="*/ 8602894 w 8602894"/>
              <a:gd name="connsiteY1" fmla="*/ 0 h 6865883"/>
              <a:gd name="connsiteX2" fmla="*/ 8602894 w 8602894"/>
              <a:gd name="connsiteY2" fmla="*/ 6858000 h 6865883"/>
              <a:gd name="connsiteX3" fmla="*/ 47473 w 8602894"/>
              <a:gd name="connsiteY3" fmla="*/ 6865883 h 6865883"/>
              <a:gd name="connsiteX4" fmla="*/ 0 w 8602894"/>
              <a:gd name="connsiteY4" fmla="*/ 0 h 6865883"/>
              <a:gd name="connsiteX0" fmla="*/ 0 w 8602894"/>
              <a:gd name="connsiteY0" fmla="*/ 0 h 6865883"/>
              <a:gd name="connsiteX1" fmla="*/ 8602894 w 8602894"/>
              <a:gd name="connsiteY1" fmla="*/ 0 h 6865883"/>
              <a:gd name="connsiteX2" fmla="*/ 8602894 w 8602894"/>
              <a:gd name="connsiteY2" fmla="*/ 6858000 h 6865883"/>
              <a:gd name="connsiteX3" fmla="*/ 2749577 w 8602894"/>
              <a:gd name="connsiteY3" fmla="*/ 6865883 h 6865883"/>
              <a:gd name="connsiteX4" fmla="*/ 0 w 8602894"/>
              <a:gd name="connsiteY4" fmla="*/ 0 h 6865883"/>
              <a:gd name="connsiteX0" fmla="*/ 0 w 8602894"/>
              <a:gd name="connsiteY0" fmla="*/ 0 h 6886432"/>
              <a:gd name="connsiteX1" fmla="*/ 8602894 w 8602894"/>
              <a:gd name="connsiteY1" fmla="*/ 0 h 6886432"/>
              <a:gd name="connsiteX2" fmla="*/ 8602894 w 8602894"/>
              <a:gd name="connsiteY2" fmla="*/ 6858000 h 6886432"/>
              <a:gd name="connsiteX3" fmla="*/ 2092031 w 8602894"/>
              <a:gd name="connsiteY3" fmla="*/ 6886432 h 6886432"/>
              <a:gd name="connsiteX4" fmla="*/ 0 w 8602894"/>
              <a:gd name="connsiteY4" fmla="*/ 0 h 6886432"/>
              <a:gd name="connsiteX0" fmla="*/ 0 w 8674813"/>
              <a:gd name="connsiteY0" fmla="*/ 0 h 6991564"/>
              <a:gd name="connsiteX1" fmla="*/ 8602894 w 8674813"/>
              <a:gd name="connsiteY1" fmla="*/ 0 h 6991564"/>
              <a:gd name="connsiteX2" fmla="*/ 8674813 w 8674813"/>
              <a:gd name="connsiteY2" fmla="*/ 6991564 h 6991564"/>
              <a:gd name="connsiteX3" fmla="*/ 2092031 w 8674813"/>
              <a:gd name="connsiteY3" fmla="*/ 6886432 h 6991564"/>
              <a:gd name="connsiteX4" fmla="*/ 0 w 8674813"/>
              <a:gd name="connsiteY4" fmla="*/ 0 h 6991564"/>
              <a:gd name="connsiteX0" fmla="*/ 0 w 8613168"/>
              <a:gd name="connsiteY0" fmla="*/ 0 h 6991564"/>
              <a:gd name="connsiteX1" fmla="*/ 8602894 w 8613168"/>
              <a:gd name="connsiteY1" fmla="*/ 0 h 6991564"/>
              <a:gd name="connsiteX2" fmla="*/ 8613168 w 8613168"/>
              <a:gd name="connsiteY2" fmla="*/ 6991564 h 6991564"/>
              <a:gd name="connsiteX3" fmla="*/ 2092031 w 8613168"/>
              <a:gd name="connsiteY3" fmla="*/ 6886432 h 6991564"/>
              <a:gd name="connsiteX4" fmla="*/ 0 w 8613168"/>
              <a:gd name="connsiteY4" fmla="*/ 0 h 699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3168" h="6991564">
                <a:moveTo>
                  <a:pt x="0" y="0"/>
                </a:moveTo>
                <a:lnTo>
                  <a:pt x="8602894" y="0"/>
                </a:lnTo>
                <a:cubicBezTo>
                  <a:pt x="8606319" y="2330521"/>
                  <a:pt x="8609743" y="4661043"/>
                  <a:pt x="8613168" y="6991564"/>
                </a:cubicBezTo>
                <a:lnTo>
                  <a:pt x="2092031" y="6886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5">
                  <a:lumMod val="20000"/>
                  <a:lumOff val="8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926" y="100782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2022</a:t>
            </a:r>
            <a:r>
              <a:rPr lang="ko-KR" altLang="en-US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년</a:t>
            </a:r>
            <a:endParaRPr lang="ko-KR" altLang="en-US" sz="48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9376" y="1628800"/>
            <a:ext cx="83529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0"/>
              </a:lnSpc>
            </a:pPr>
            <a:r>
              <a:rPr lang="ko-KR" altLang="en-US" sz="6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열린어린이집 </a:t>
            </a:r>
            <a:endParaRPr lang="en-US" altLang="ko-KR" sz="60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ts val="8000"/>
              </a:lnSpc>
            </a:pPr>
            <a:r>
              <a:rPr lang="ko-KR" altLang="en-US" sz="6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선정 및 운영 계획 </a:t>
            </a:r>
          </a:p>
        </p:txBody>
      </p:sp>
      <p:pic>
        <p:nvPicPr>
          <p:cNvPr id="7" name="Picture 3" descr="Z:\D-센터 운영, 교육, 현황, 공문 관련\센터 운영관련\센터 업무양식\로고\복지부 로고\보건복지부 정부상징\보건복지부_국_좌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6"/>
          <a:stretch/>
        </p:blipFill>
        <p:spPr bwMode="auto">
          <a:xfrm>
            <a:off x="8712968" y="5683841"/>
            <a:ext cx="3431704" cy="1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96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7567" y="86192"/>
            <a:ext cx="5382369" cy="638788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>
            <a:bevelT/>
          </a:sp3d>
        </p:spPr>
        <p:txBody>
          <a:bodyPr wrap="square" lIns="83969" tIns="41985" rIns="83969" bIns="41985">
            <a:spAutoFit/>
            <a:sp3d prstMaterial="softEdge"/>
          </a:bodyPr>
          <a:lstStyle/>
          <a:p>
            <a:pPr>
              <a:defRPr/>
            </a:pPr>
            <a:r>
              <a:rPr lang="en-US" altLang="ko-KR" sz="3600" b="1" spc="120" dirty="0">
                <a:ln>
                  <a:solidFill>
                    <a:srgbClr val="318CD7">
                      <a:alpha val="0"/>
                    </a:srgbClr>
                  </a:solidFill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5</a:t>
            </a:r>
            <a:r>
              <a:rPr lang="en-US" altLang="ko-KR" sz="3600" b="1" spc="120" dirty="0" smtClean="0">
                <a:ln>
                  <a:solidFill>
                    <a:srgbClr val="318CD7">
                      <a:alpha val="0"/>
                    </a:srgbClr>
                  </a:solidFill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3600" b="1" spc="120" dirty="0" smtClean="0">
                <a:ln>
                  <a:solidFill>
                    <a:srgbClr val="318CD7">
                      <a:alpha val="0"/>
                    </a:srgbClr>
                  </a:solidFill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지자체 자체 선정기준 </a:t>
            </a:r>
            <a:endParaRPr lang="en-US" altLang="ko-KR" sz="3600" b="1" spc="-100" dirty="0">
              <a:ln>
                <a:solidFill>
                  <a:srgbClr val="318CD7">
                    <a:alpha val="0"/>
                  </a:srgbClr>
                </a:solidFill>
              </a:ln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194" y="814351"/>
            <a:ext cx="1492607" cy="60353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8832304" y="61401"/>
            <a:ext cx="35074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>
                <a:solidFill>
                  <a:srgbClr val="F7D5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500" b="1" dirty="0" smtClean="0">
                <a:solidFill>
                  <a:srgbClr val="F7D5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Ⅲ. </a:t>
            </a:r>
            <a:r>
              <a:rPr lang="ko-KR" altLang="en-US" sz="1500" b="1" dirty="0" smtClean="0">
                <a:solidFill>
                  <a:srgbClr val="F7D5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열린어린이집 선정 </a:t>
            </a:r>
            <a:r>
              <a:rPr lang="en-US" altLang="ko-KR" sz="1500" b="1" dirty="0" smtClean="0">
                <a:solidFill>
                  <a:srgbClr val="F7D5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500" b="1" dirty="0" smtClean="0">
                <a:solidFill>
                  <a:srgbClr val="F7D5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운영 </a:t>
            </a:r>
            <a:r>
              <a:rPr lang="ko-KR" altLang="en-US" sz="1500" b="1" dirty="0">
                <a:solidFill>
                  <a:srgbClr val="F7D5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세부사항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56240" y="332656"/>
            <a:ext cx="3913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spc="-400">
                <a:solidFill>
                  <a:srgbClr val="F7D5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b="1" smtClean="0">
                <a:solidFill>
                  <a:srgbClr val="F7D5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2022</a:t>
            </a:r>
            <a:r>
              <a:rPr lang="ko-KR" altLang="en-US" sz="2000" b="1" dirty="0" err="1" smtClean="0">
                <a:solidFill>
                  <a:srgbClr val="F7D5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열린어린이집</a:t>
            </a:r>
            <a:r>
              <a:rPr lang="ko-KR" altLang="en-US" sz="2000" b="1" dirty="0" smtClean="0">
                <a:solidFill>
                  <a:srgbClr val="F7D5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b="1" dirty="0">
                <a:solidFill>
                  <a:srgbClr val="F7D5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세부 선정기준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021229"/>
              </p:ext>
            </p:extLst>
          </p:nvPr>
        </p:nvGraphicFramePr>
        <p:xfrm>
          <a:off x="1559495" y="836712"/>
          <a:ext cx="10610723" cy="8659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21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585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17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①</a:t>
                      </a:r>
                      <a:r>
                        <a:rPr lang="en-US" altLang="ko-KR" sz="20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2000" smtClean="0">
                          <a:latin typeface="맑은 고딕" panose="020B0503020000020004" pitchFamily="50" charset="-127"/>
                          <a:ea typeface="+mn-ea"/>
                        </a:rPr>
                        <a:t>아동학대 예방 노력</a:t>
                      </a:r>
                      <a:r>
                        <a:rPr lang="en-US" altLang="ko-KR" sz="20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(10</a:t>
                      </a:r>
                      <a:r>
                        <a:rPr lang="ko-KR" altLang="en-US" sz="200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점</a:t>
                      </a:r>
                      <a:r>
                        <a:rPr lang="en-US" altLang="ko-KR" sz="20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20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1455" marR="91455" marT="45654" marB="45654">
                    <a:solidFill>
                      <a:srgbClr val="5E81A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653">
                <a:tc>
                  <a:txBody>
                    <a:bodyPr/>
                    <a:lstStyle/>
                    <a:p>
                      <a:pPr algn="dist" latinLnBrk="1">
                        <a:lnSpc>
                          <a:spcPts val="25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개요</a:t>
                      </a:r>
                      <a:endParaRPr lang="ko-KR" alt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1455" marR="91455" marT="45654" marB="45654">
                    <a:solidFill>
                      <a:srgbClr val="D1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u="none" kern="1200" spc="-100" baseline="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아동학대 근절대책의 따라 </a:t>
                      </a:r>
                      <a:r>
                        <a:rPr lang="ko-KR" altLang="en-US" sz="1400" b="1" u="none" kern="1200" spc="-100" baseline="0" dirty="0" err="1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어린이집이</a:t>
                      </a:r>
                      <a:r>
                        <a:rPr lang="ko-KR" altLang="en-US" sz="1400" b="1" u="none" kern="1200" spc="-100" baseline="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아동학대와 관련된 다양한 교육 및 홍보 실시 여부</a:t>
                      </a:r>
                    </a:p>
                  </a:txBody>
                  <a:tcPr marL="91455" marR="91455" marT="45654" marB="45654"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83012"/>
              </p:ext>
            </p:extLst>
          </p:nvPr>
        </p:nvGraphicFramePr>
        <p:xfrm>
          <a:off x="1550101" y="3443573"/>
          <a:ext cx="10620116" cy="8050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615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58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1849">
                <a:tc>
                  <a:txBody>
                    <a:bodyPr/>
                    <a:lstStyle/>
                    <a:p>
                      <a:pPr algn="dist" latinLnBrk="1">
                        <a:lnSpc>
                          <a:spcPts val="25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확인방법</a:t>
                      </a:r>
                      <a:endParaRPr lang="ko-KR" alt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1455" marR="91455" marT="45654" marB="4565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①</a:t>
                      </a:r>
                      <a:r>
                        <a:rPr lang="ko-KR" altLang="en-US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대상</a:t>
                      </a: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</a:t>
                      </a:r>
                      <a:r>
                        <a:rPr lang="ko-KR" altLang="en-US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임용된 모든 보육교직원</a:t>
                      </a: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원장</a:t>
                      </a: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연장보육 전담교사</a:t>
                      </a: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기타 보육교직원 포함</a:t>
                      </a: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단</a:t>
                      </a: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</a:t>
                      </a:r>
                      <a:r>
                        <a:rPr lang="en-US" altLang="ko-KR" sz="13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3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보조교사는 제외</a:t>
                      </a:r>
                      <a:r>
                        <a:rPr lang="en-US" altLang="ko-KR" sz="13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②</a:t>
                      </a:r>
                      <a:r>
                        <a:rPr lang="ko-KR" altLang="en-US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경기도 지식</a:t>
                      </a: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altLang="ko-KR" sz="1300" b="1" u="sng" kern="1200" dirty="0" err="1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Gseek</a:t>
                      </a: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또는 중앙육아종합지원센터 중 하나를 택하여 강의 수강</a:t>
                      </a: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교육 참석자 명단</a:t>
                      </a: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수료증 및 결과보고서 제출</a:t>
                      </a: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altLang="ko-KR" sz="1300" b="1" u="sng" kern="1200" dirty="0" smtClean="0">
                        <a:solidFill>
                          <a:schemeClr val="accent4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kern="120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r>
                        <a:rPr lang="en-US" altLang="ko-KR" sz="13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300" b="1" u="sng" kern="1200" baseline="0" dirty="0" err="1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어린이집</a:t>
                      </a:r>
                      <a:r>
                        <a:rPr lang="ko-KR" altLang="en-US" sz="13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내 아동학대 신고의무자 관련 포스터 게시 여부</a:t>
                      </a:r>
                      <a:r>
                        <a:rPr lang="en-US" altLang="ko-KR" sz="13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3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가정통신문 제작 및 발송 여부 </a:t>
                      </a:r>
                      <a:endParaRPr lang="ko-KR" altLang="en-US" sz="1300" b="1" u="sng" kern="1200" dirty="0" smtClean="0">
                        <a:solidFill>
                          <a:schemeClr val="accent4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1455" marR="91455" marT="45654" marB="4565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277893"/>
              </p:ext>
            </p:extLst>
          </p:nvPr>
        </p:nvGraphicFramePr>
        <p:xfrm>
          <a:off x="1559495" y="2080563"/>
          <a:ext cx="10610722" cy="13714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21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58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0809">
                <a:tc>
                  <a:txBody>
                    <a:bodyPr/>
                    <a:lstStyle/>
                    <a:p>
                      <a:pPr algn="dist" latinLnBrk="1">
                        <a:lnSpc>
                          <a:spcPts val="25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평정기준</a:t>
                      </a:r>
                      <a:endParaRPr lang="ko-KR" alt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1455" marR="91455" marT="45654" marB="45654">
                    <a:solidFill>
                      <a:srgbClr val="D1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chemeClr val="accent6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보육교직원의 아동학대 신고의무자 교육 이수 여부</a:t>
                      </a:r>
                      <a:r>
                        <a:rPr lang="en-US" altLang="ko-KR" sz="1400" b="1" kern="1200" dirty="0" smtClean="0">
                          <a:solidFill>
                            <a:schemeClr val="accent6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(6</a:t>
                      </a:r>
                      <a:r>
                        <a:rPr lang="ko-KR" altLang="en-US" sz="1400" b="1" kern="1200" dirty="0" smtClean="0">
                          <a:solidFill>
                            <a:schemeClr val="accent6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점</a:t>
                      </a:r>
                      <a:r>
                        <a:rPr lang="en-US" altLang="ko-KR" sz="1400" b="1" kern="1200" dirty="0" smtClean="0">
                          <a:solidFill>
                            <a:schemeClr val="accent6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아동학대 신고의무자 교육 모든 보육교직원의 이수 시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 6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점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아동학대 신고의무자 교육 보육교직원의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75%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이상 이수 시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 4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점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아동학대 신고의무자 교육 보육교직원의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50%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이상 이수 시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 2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점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dirty="0" err="1" smtClean="0">
                          <a:solidFill>
                            <a:schemeClr val="accent6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어린이집</a:t>
                      </a:r>
                      <a:r>
                        <a:rPr lang="ko-KR" altLang="en-US" sz="1400" b="1" kern="1200" dirty="0" smtClean="0">
                          <a:solidFill>
                            <a:schemeClr val="accent6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자체적 노력</a:t>
                      </a:r>
                      <a:r>
                        <a:rPr lang="en-US" altLang="ko-KR" sz="1400" b="1" kern="1200" dirty="0" smtClean="0">
                          <a:solidFill>
                            <a:schemeClr val="accent6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(4</a:t>
                      </a:r>
                      <a:r>
                        <a:rPr lang="ko-KR" altLang="en-US" sz="1400" b="1" kern="1200" dirty="0" smtClean="0">
                          <a:solidFill>
                            <a:schemeClr val="accent6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점</a:t>
                      </a:r>
                      <a:r>
                        <a:rPr lang="en-US" altLang="ko-KR" sz="1400" b="1" kern="1200" dirty="0" smtClean="0">
                          <a:solidFill>
                            <a:schemeClr val="accent6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아동학대 관련 포스터 게시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가정통신문 제작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교직원 아동학대 자가 체크 등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1455" marR="91455" marT="45654" marB="45654"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866534"/>
              </p:ext>
            </p:extLst>
          </p:nvPr>
        </p:nvGraphicFramePr>
        <p:xfrm>
          <a:off x="1559494" y="1718612"/>
          <a:ext cx="10610723" cy="4088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21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58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068">
                <a:tc>
                  <a:txBody>
                    <a:bodyPr/>
                    <a:lstStyle/>
                    <a:p>
                      <a:pPr algn="dist" latinLnBrk="1">
                        <a:lnSpc>
                          <a:spcPts val="25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배점</a:t>
                      </a:r>
                      <a:endParaRPr lang="ko-KR" alt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1455" marR="91455" marT="45654" marB="4565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400" b="1" u="none" kern="120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10</a:t>
                      </a:r>
                      <a:r>
                        <a:rPr lang="ko-KR" altLang="en-US" sz="1400" b="1" u="none" kern="120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점</a:t>
                      </a:r>
                    </a:p>
                  </a:txBody>
                  <a:tcPr marL="91455" marR="91455" marT="45654" marB="4565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00570"/>
              </p:ext>
            </p:extLst>
          </p:nvPr>
        </p:nvGraphicFramePr>
        <p:xfrm>
          <a:off x="1536388" y="3933056"/>
          <a:ext cx="10633832" cy="9361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2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585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2091">
                <a:tc gridSpan="2">
                  <a:txBody>
                    <a:bodyPr/>
                    <a:lstStyle/>
                    <a:p>
                      <a:pPr latinLnBrk="1">
                        <a:lnSpc>
                          <a:spcPts val="2200"/>
                        </a:lnSpc>
                      </a:pP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② 육아종합지원센터 인성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인권 교육 참여 및 전달연수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</a:t>
                      </a:r>
                      <a:r>
                        <a:rPr lang="en-US" altLang="ko-KR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2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20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1438" marR="91438" marT="45745" marB="45745" anchor="ctr">
                    <a:solidFill>
                      <a:srgbClr val="5E81A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4013">
                <a:tc>
                  <a:txBody>
                    <a:bodyPr/>
                    <a:lstStyle/>
                    <a:p>
                      <a:pPr algn="dist" latinLnBrk="1">
                        <a:lnSpc>
                          <a:spcPts val="25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개요</a:t>
                      </a:r>
                      <a:endParaRPr lang="ko-KR" alt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1438" marR="91438" marT="45745" marB="45745">
                    <a:solidFill>
                      <a:srgbClr val="D1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u="none" kern="1200" spc="-100" baseline="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보육교직원의 전문성 역량강화교육을 통해 </a:t>
                      </a:r>
                      <a:r>
                        <a:rPr lang="ko-KR" altLang="en-US" sz="1400" b="1" u="none" kern="1200" spc="-100" baseline="0" dirty="0" err="1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어린이집의</a:t>
                      </a:r>
                      <a:r>
                        <a:rPr lang="ko-KR" altLang="en-US" sz="1400" b="1" u="none" kern="1200" spc="-100" baseline="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안심보육환경 마련</a:t>
                      </a:r>
                    </a:p>
                  </a:txBody>
                  <a:tcPr marL="91438" marR="91438" marT="45745" marB="45745" anchor="ctr"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562417"/>
              </p:ext>
            </p:extLst>
          </p:nvPr>
        </p:nvGraphicFramePr>
        <p:xfrm>
          <a:off x="1546326" y="6398314"/>
          <a:ext cx="10623894" cy="4411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65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585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1164">
                <a:tc>
                  <a:txBody>
                    <a:bodyPr/>
                    <a:lstStyle/>
                    <a:p>
                      <a:pPr algn="dist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확인방법</a:t>
                      </a:r>
                      <a:endParaRPr lang="ko-KR" alt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1438" marR="91438" marT="45745" marB="4574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 </a:t>
                      </a:r>
                      <a:r>
                        <a:rPr lang="ko-KR" altLang="en-US" sz="14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교육 참석자 명단</a:t>
                      </a:r>
                      <a:r>
                        <a:rPr lang="en-US" altLang="ko-KR" sz="14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4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수료증</a:t>
                      </a:r>
                      <a:r>
                        <a:rPr lang="en-US" altLang="ko-KR" sz="14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400" b="1" u="sng" kern="1200" baseline="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연수 및 교육 보고서</a:t>
                      </a:r>
                      <a:endParaRPr lang="ko-KR" altLang="en-US" sz="1400" b="1" u="sng" kern="1200" dirty="0" smtClean="0">
                        <a:solidFill>
                          <a:schemeClr val="accent4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1438" marR="91438" marT="45745" marB="4574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996179"/>
              </p:ext>
            </p:extLst>
          </p:nvPr>
        </p:nvGraphicFramePr>
        <p:xfrm>
          <a:off x="1546326" y="5440811"/>
          <a:ext cx="10623894" cy="87292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65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585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72922">
                <a:tc>
                  <a:txBody>
                    <a:bodyPr/>
                    <a:lstStyle/>
                    <a:p>
                      <a:pPr algn="dist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평정기준</a:t>
                      </a:r>
                      <a:endParaRPr lang="ko-KR" alt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1438" marR="91438" marT="45745" marB="45745">
                    <a:solidFill>
                      <a:srgbClr val="D1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chemeClr val="accent6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육아종합지원센턴 인성</a:t>
                      </a:r>
                      <a:r>
                        <a:rPr lang="en-US" altLang="ko-KR" sz="1400" b="1" kern="1200" dirty="0" smtClean="0">
                          <a:solidFill>
                            <a:schemeClr val="accent6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400" b="1" kern="1200" dirty="0" smtClean="0">
                          <a:solidFill>
                            <a:schemeClr val="accent6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인권교육 </a:t>
                      </a:r>
                      <a:endParaRPr lang="en-US" altLang="ko-KR" sz="1400" b="1" kern="1200" dirty="0" smtClean="0">
                        <a:solidFill>
                          <a:schemeClr val="accent6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모든 보육교직원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400" b="1" kern="1200" baseline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원장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담임교사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연장반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400" b="1" kern="1200" baseline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보조교사 포함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 </a:t>
                      </a:r>
                      <a:r>
                        <a:rPr lang="ko-KR" altLang="en-US" sz="1400" b="1" kern="1200" baseline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중 </a:t>
                      </a:r>
                      <a:r>
                        <a:rPr lang="en-US" altLang="ko-K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50%</a:t>
                      </a:r>
                      <a:r>
                        <a:rPr lang="ko-KR" altLang="en-US" sz="1400" b="1" kern="1200" baseline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이상 수강 시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교육 </a:t>
                      </a:r>
                      <a:r>
                        <a:rPr lang="ko-KR" alt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미수강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교직원에게 전달연수</a:t>
                      </a:r>
                      <a:endParaRPr lang="en-US" altLang="ko-KR" sz="1200" b="1" kern="1200" dirty="0" smtClean="0">
                        <a:solidFill>
                          <a:schemeClr val="dk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1438" marR="91438" marT="45745" marB="45745"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847838"/>
              </p:ext>
            </p:extLst>
          </p:nvPr>
        </p:nvGraphicFramePr>
        <p:xfrm>
          <a:off x="1561068" y="4941168"/>
          <a:ext cx="10609152" cy="4320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05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585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dist" latinLnBrk="1">
                        <a:lnSpc>
                          <a:spcPts val="2500"/>
                        </a:lnSpc>
                      </a:pPr>
                      <a:r>
                        <a:rPr lang="ko-KR" altLang="en-US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배점</a:t>
                      </a:r>
                      <a:endParaRPr lang="ko-KR" alt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1438" marR="91438" marT="45745" marB="4574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5</a:t>
                      </a:r>
                      <a:r>
                        <a:rPr lang="ko-KR" altLang="en-US" sz="1400" b="1" kern="1200" dirty="0" smtClean="0">
                          <a:solidFill>
                            <a:schemeClr val="accent4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점</a:t>
                      </a:r>
                    </a:p>
                  </a:txBody>
                  <a:tcPr marL="91438" marR="91438" marT="45745" marB="4574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97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err="1" smtClean="0">
            <a:solidFill>
              <a:schemeClr val="tx2">
                <a:lumMod val="75000"/>
              </a:schemeClr>
            </a:solidFill>
            <a:latin typeface="나눔고딕" panose="020D0604000000000000" pitchFamily="50" charset="-127"/>
            <a:ea typeface="나눔고딕" panose="020D0604000000000000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9923</TotalTime>
  <Words>238</Words>
  <Application>Microsoft Office PowerPoint</Application>
  <PresentationFormat>와이드스크린</PresentationFormat>
  <Paragraphs>33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나눔고딕</vt:lpstr>
      <vt:lpstr>Office 테마</vt:lpstr>
      <vt:lpstr>디자인 사용자 지정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이선향</dc:creator>
  <cp:lastModifiedBy>Microsoft 계정</cp:lastModifiedBy>
  <cp:revision>693</cp:revision>
  <cp:lastPrinted>2021-02-01T07:45:11Z</cp:lastPrinted>
  <dcterms:created xsi:type="dcterms:W3CDTF">2017-05-17T00:26:05Z</dcterms:created>
  <dcterms:modified xsi:type="dcterms:W3CDTF">2022-04-06T08:59:41Z</dcterms:modified>
</cp:coreProperties>
</file>