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0693400" cy="15113000"/>
  <p:notesSz cx="6889750" cy="10021888"/>
  <p:embeddedFontLst>
    <p:embeddedFont>
      <p:font typeface="경기천년제목 Light" panose="02020403020101020101" pitchFamily="18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yeonggiTitle Light" panose="02020403020101020101" pitchFamily="18" charset="-127"/>
      <p:regular r:id="rId9"/>
    </p:embeddedFont>
    <p:embeddedFont>
      <p:font typeface="경기천년제목 Bold" panose="02020803020101020101" pitchFamily="18" charset="-127"/>
      <p:bold r:id="rId10"/>
    </p:embeddedFont>
    <p:embeddedFont>
      <p:font typeface="경기천년제목 Medium" panose="02020603020101020101" pitchFamily="18" charset="-12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708" y="-2220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23.png"/><Relationship Id="rId3" Type="http://schemas.openxmlformats.org/officeDocument/2006/relationships/image" Target="../media/image3.png"/><Relationship Id="rId21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22.jpe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hyperlink" Target="mailto:ggnsc@daum.net)&#51004;&#47196;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21.png"/><Relationship Id="rId10" Type="http://schemas.openxmlformats.org/officeDocument/2006/relationships/hyperlink" Target="mailto:brim-imam@daum.net" TargetMode="External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8717"/>
          <a:stretch/>
        </p:blipFill>
        <p:spPr>
          <a:xfrm>
            <a:off x="-138575" y="5803900"/>
            <a:ext cx="10833100" cy="9309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147483648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5459911"/>
            <a:ext cx="457200" cy="469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5472611"/>
            <a:ext cx="406400" cy="39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5485311"/>
            <a:ext cx="546100" cy="381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0" y="5371011"/>
            <a:ext cx="520700" cy="444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500" y="5510711"/>
            <a:ext cx="330200" cy="330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00" y="6337300"/>
            <a:ext cx="9779000" cy="7607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00" y="5472611"/>
            <a:ext cx="406400" cy="393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5485311"/>
            <a:ext cx="546100" cy="38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00" y="5371011"/>
            <a:ext cx="520700" cy="44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5459911"/>
            <a:ext cx="457200" cy="46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300" y="5523411"/>
            <a:ext cx="330200" cy="330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12900" y="10604500"/>
            <a:ext cx="4102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0350"/>
              </a:lnSpc>
            </a:pP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지원대상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</a:t>
            </a:r>
            <a:r>
              <a:rPr lang="ko-KR" altLang="en-US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관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내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영유아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(24~47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개월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sz="1800" b="0" i="0" u="none" strike="noStrike" spc="-15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를</a:t>
            </a:r>
            <a:r>
              <a:rPr lang="en-US" sz="1800" b="0" i="0" u="none" strike="noStrike" spc="-15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둔</a:t>
            </a:r>
            <a:r>
              <a:rPr lang="en-US" sz="1800" b="0" i="0" u="none" strike="noStrike" spc="-15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1800" b="0" i="0" u="none" strike="noStrike" spc="-15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z="1800" b="0" i="0" u="none" strike="noStrike" spc="-15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25</a:t>
            </a:r>
            <a:r>
              <a:rPr lang="ko-KR" sz="1800" b="0" i="0" u="none" strike="noStrike" spc="-150" dirty="0">
                <a:solidFill>
                  <a:srgbClr val="FF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12900" y="10071100"/>
            <a:ext cx="87757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3630"/>
              </a:lnSpc>
            </a:pP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지원내용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: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교재교구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무료 제공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(A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세트와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B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세트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중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1" i="0" u="none" strike="noStrike" spc="-150" dirty="0" err="1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택</a:t>
            </a:r>
            <a:r>
              <a:rPr lang="en-US" sz="1800" b="1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1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en-US" altLang="ko-KR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</a:p>
          <a:p>
            <a:pPr lvl="0" algn="l">
              <a:lnSpc>
                <a:spcPct val="133630"/>
              </a:lnSpc>
            </a:pPr>
            <a:r>
              <a:rPr lang="en-US" altLang="ko-KR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                -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</a:t>
            </a:r>
            <a:r>
              <a:rPr lang="ko-KR" alt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재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·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교구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사용법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영상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및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양육자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대상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놀이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지원</a:t>
            </a:r>
            <a:r>
              <a:rPr lang="en-US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 </a:t>
            </a:r>
            <a:r>
              <a:rPr 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영상</a:t>
            </a:r>
            <a:r>
              <a:rPr lang="en-US" altLang="ko-KR" sz="18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ko-KR" sz="1800" b="0" i="0" u="none" strike="noStrike" spc="-150" dirty="0"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100" y="7124700"/>
            <a:ext cx="3784600" cy="2641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7124700"/>
            <a:ext cx="3784600" cy="26416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035800" y="7239000"/>
            <a:ext cx="12319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1220"/>
              </a:lnSpc>
            </a:pPr>
            <a:r>
              <a:rPr lang="en-US" sz="2000" b="1" i="0" u="none" strike="noStrike" spc="-100">
                <a:solidFill>
                  <a:srgbClr val="000000"/>
                </a:solidFill>
                <a:latin typeface="GyeonggiTitle Light"/>
              </a:rPr>
              <a:t>B</a:t>
            </a:r>
            <a:r>
              <a:rPr lang="ko-KR" sz="2000" b="1" i="0" u="none" strike="noStrike" spc="-100">
                <a:solidFill>
                  <a:srgbClr val="000000"/>
                </a:solidFill>
                <a:ea typeface="GyeonggiTitle Light"/>
              </a:rPr>
              <a:t>세트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700" y="9994900"/>
            <a:ext cx="177800" cy="177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7670800"/>
            <a:ext cx="3784600" cy="2159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3100" y="7670800"/>
            <a:ext cx="3784600" cy="215900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8100" y="14414500"/>
            <a:ext cx="558800" cy="279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3900" y="14414500"/>
            <a:ext cx="2755900" cy="30480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2476500" y="7239000"/>
            <a:ext cx="1270000" cy="355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1220"/>
              </a:lnSpc>
            </a:pPr>
            <a:r>
              <a:rPr lang="en-US" sz="2000" b="1" i="0" u="none" strike="noStrike" spc="-100">
                <a:solidFill>
                  <a:srgbClr val="000000"/>
                </a:solidFill>
                <a:latin typeface="GyeonggiTitle Light"/>
              </a:rPr>
              <a:t>A</a:t>
            </a:r>
            <a:r>
              <a:rPr lang="ko-KR" sz="2000" b="1" i="0" u="none" strike="noStrike" spc="-100">
                <a:solidFill>
                  <a:srgbClr val="000000"/>
                </a:solidFill>
                <a:ea typeface="GyeonggiTitle Light"/>
              </a:rPr>
              <a:t>세트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619500" y="6591300"/>
            <a:ext cx="34671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1220"/>
              </a:lnSpc>
            </a:pPr>
            <a:r>
              <a:rPr lang="en-US" sz="2300" b="1" i="0" u="none" strike="noStrike" spc="-100">
                <a:solidFill>
                  <a:srgbClr val="000000"/>
                </a:solidFill>
                <a:ea typeface="GyeonggiTitle Light"/>
              </a:rPr>
              <a:t>★A</a:t>
            </a:r>
            <a:r>
              <a:rPr lang="ko-KR" sz="2300" b="1" i="0" u="none" strike="noStrike" spc="-100">
                <a:solidFill>
                  <a:srgbClr val="000000"/>
                </a:solidFill>
                <a:ea typeface="GyeonggiTitle Light"/>
              </a:rPr>
              <a:t>세트</a:t>
            </a:r>
            <a:r>
              <a:rPr lang="en-US" sz="2300" b="1" i="0" u="none" strike="noStrike" spc="-100">
                <a:solidFill>
                  <a:srgbClr val="000000"/>
                </a:solidFill>
                <a:latin typeface="GyeonggiTitle Light"/>
              </a:rPr>
              <a:t>, B</a:t>
            </a:r>
            <a:r>
              <a:rPr lang="ko-KR" sz="2300" b="1" i="0" u="none" strike="noStrike" spc="-100">
                <a:solidFill>
                  <a:srgbClr val="000000"/>
                </a:solidFill>
                <a:ea typeface="GyeonggiTitle Light"/>
              </a:rPr>
              <a:t>세트</a:t>
            </a:r>
            <a:r>
              <a:rPr lang="en-US" sz="2300" b="1" i="0" u="none" strike="noStrike" spc="-100">
                <a:solidFill>
                  <a:srgbClr val="000000"/>
                </a:solidFill>
                <a:latin typeface="GyeonggiTitle Light"/>
              </a:rPr>
              <a:t> </a:t>
            </a:r>
            <a:r>
              <a:rPr lang="ko-KR" sz="2300" b="1" i="0" u="none" strike="noStrike" spc="-100">
                <a:solidFill>
                  <a:srgbClr val="000000"/>
                </a:solidFill>
                <a:ea typeface="GyeonggiTitle Light"/>
              </a:rPr>
              <a:t>중</a:t>
            </a:r>
            <a:r>
              <a:rPr lang="en-US" sz="2300" b="1" i="0" u="none" strike="noStrike" spc="-100">
                <a:solidFill>
                  <a:srgbClr val="000000"/>
                </a:solidFill>
                <a:latin typeface="GyeonggiTitle Light"/>
              </a:rPr>
              <a:t> </a:t>
            </a:r>
            <a:r>
              <a:rPr lang="ko-KR" sz="2300" b="1" i="0" u="none" strike="noStrike" spc="-100">
                <a:solidFill>
                  <a:srgbClr val="000000"/>
                </a:solidFill>
                <a:ea typeface="GyeonggiTitle Light"/>
              </a:rPr>
              <a:t>택</a:t>
            </a:r>
            <a:r>
              <a:rPr lang="en-US" sz="2300" b="1" i="0" u="none" strike="noStrike" spc="-100">
                <a:solidFill>
                  <a:srgbClr val="000000"/>
                </a:solidFill>
                <a:latin typeface="GyeonggiTitle Light"/>
              </a:rPr>
              <a:t> 1★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60500" y="11010900"/>
            <a:ext cx="82550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0350"/>
              </a:lnSpc>
            </a:pPr>
            <a:r>
              <a:rPr lang="ko-KR" sz="1800" b="0" i="0" u="none" strike="noStrike" spc="-20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신청</a:t>
            </a:r>
            <a:r>
              <a:rPr lang="en-US" sz="1800" b="0" i="0" u="none" strike="noStrike" spc="-20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20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대상</a:t>
            </a:r>
            <a:r>
              <a:rPr lang="en-US" sz="1800" b="0" i="0" u="none" strike="noStrike" spc="-20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20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및</a:t>
            </a:r>
            <a:r>
              <a:rPr lang="en-US" sz="1800" b="0" i="0" u="none" strike="noStrike" spc="-20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20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기간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6500" y="13195300"/>
            <a:ext cx="139700" cy="13970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460500" y="13093700"/>
            <a:ext cx="8255000" cy="622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0350"/>
              </a:lnSpc>
            </a:pP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교재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·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교구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배부일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2024. 11. 27.(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부터</a:t>
            </a:r>
            <a:r>
              <a:rPr lang="en-US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8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택배발송</a:t>
            </a:r>
          </a:p>
          <a:p>
            <a:pPr lvl="0" algn="l">
              <a:lnSpc>
                <a:spcPct val="120350"/>
              </a:lnSpc>
            </a:pP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참고</a:t>
            </a: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0~23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개월</a:t>
            </a: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대상</a:t>
            </a: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교재</a:t>
            </a: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·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교구는</a:t>
            </a: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12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</a:t>
            </a: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진행</a:t>
            </a:r>
            <a:r>
              <a:rPr lang="en-US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15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예정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11300" y="12573000"/>
            <a:ext cx="8813800" cy="31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8609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증빙서류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기초생활수급자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증명서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, 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부모급여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및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양육수당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수급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통장</a:t>
            </a:r>
            <a:r>
              <a:rPr lang="en-US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sng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제출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108700" y="11379200"/>
            <a:ext cx="4521200" cy="914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&lt;2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차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모집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&gt;</a:t>
            </a:r>
          </a:p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-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기간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</a:t>
            </a:r>
            <a:r>
              <a:rPr lang="en-US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2024. 11. 18.(</a:t>
            </a:r>
            <a:r>
              <a:rPr lang="ko-KR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</a:t>
            </a:r>
            <a:r>
              <a:rPr lang="en-US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~ 11. 20.(</a:t>
            </a:r>
            <a:r>
              <a:rPr lang="ko-KR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</a:t>
            </a:r>
            <a:r>
              <a:rPr lang="en-US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</a:p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-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대상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도내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영유아를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둔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</a:t>
            </a:r>
            <a:r>
              <a:rPr lang="en-US" altLang="ko-KR" sz="1700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(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선착순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 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73200" y="11379200"/>
            <a:ext cx="3835400" cy="1206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&lt;1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차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모집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&gt; </a:t>
            </a:r>
          </a:p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-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기간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</a:t>
            </a:r>
            <a:r>
              <a:rPr lang="en-US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2024. 11. 11.(</a:t>
            </a:r>
            <a:r>
              <a:rPr lang="ko-KR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월</a:t>
            </a:r>
            <a:r>
              <a:rPr lang="en-US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~ 11. 15.(</a:t>
            </a:r>
            <a:r>
              <a:rPr lang="ko-KR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금</a:t>
            </a:r>
            <a:r>
              <a:rPr lang="en-US" sz="1700" b="0" i="0" u="none" strike="noStrike" spc="-150" dirty="0">
                <a:solidFill>
                  <a:srgbClr val="FC523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</a:p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-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대상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: (1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순위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기초생활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수급가정</a:t>
            </a:r>
          </a:p>
          <a:p>
            <a:pPr lvl="0" algn="l">
              <a:lnSpc>
                <a:spcPct val="111220"/>
              </a:lnSpc>
            </a:pP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                  (2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순위</a:t>
            </a:r>
            <a:r>
              <a:rPr lang="en-US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가정보육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z="1700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※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기관</a:t>
            </a:r>
            <a:r>
              <a:rPr lang="en-US" alt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700" b="0" i="0" u="none" strike="noStrike" spc="-150" dirty="0">
                <a:solidFill>
                  <a:srgbClr val="000000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미이용자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6F044F3F-9F5D-3F15-4AB0-E59B96945C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800" y="5395687"/>
            <a:ext cx="1079500" cy="444500"/>
          </a:xfrm>
          <a:prstGeom prst="rect">
            <a:avLst/>
          </a:prstGeom>
        </p:spPr>
      </p:pic>
      <p:pic>
        <p:nvPicPr>
          <p:cNvPr id="48" name="Picture 20">
            <a:extLst>
              <a:ext uri="{FF2B5EF4-FFF2-40B4-BE49-F238E27FC236}">
                <a16:creationId xmlns:a16="http://schemas.microsoft.com/office/drawing/2014/main" id="{6FAAEE35-2074-E96F-355E-00095EA05D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3900" y="5395687"/>
            <a:ext cx="1079500" cy="444500"/>
          </a:xfrm>
          <a:prstGeom prst="rect">
            <a:avLst/>
          </a:prstGeom>
        </p:spPr>
      </p:pic>
      <p:sp>
        <p:nvSpPr>
          <p:cNvPr id="49" name="TextBox 42">
            <a:extLst>
              <a:ext uri="{FF2B5EF4-FFF2-40B4-BE49-F238E27FC236}">
                <a16:creationId xmlns:a16="http://schemas.microsoft.com/office/drawing/2014/main" id="{AF3D437A-921C-1057-98F7-B72CCB97A0A4}"/>
              </a:ext>
            </a:extLst>
          </p:cNvPr>
          <p:cNvSpPr txBox="1"/>
          <p:nvPr/>
        </p:nvSpPr>
        <p:spPr>
          <a:xfrm>
            <a:off x="10857829" y="14027150"/>
            <a:ext cx="4521200" cy="527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1220"/>
              </a:lnSpc>
            </a:pPr>
            <a:r>
              <a:rPr lang="ko-KR" altLang="en-US" sz="2800" b="0" i="0" u="none" strike="noStrike" spc="-200" dirty="0" err="1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시군센터</a:t>
            </a:r>
            <a:r>
              <a:rPr lang="ko-KR" altLang="en-US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로고는</a:t>
            </a:r>
            <a:endParaRPr lang="en-US" altLang="ko-KR" sz="2800" b="0" i="0" u="none" strike="noStrike" spc="-200" dirty="0">
              <a:solidFill>
                <a:schemeClr val="tx2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lvl="0" algn="l">
              <a:lnSpc>
                <a:spcPct val="111220"/>
              </a:lnSpc>
            </a:pPr>
            <a:r>
              <a:rPr lang="ko-KR" altLang="en-US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자체 센터로고로 변경 가능합니다</a:t>
            </a:r>
            <a:r>
              <a:rPr lang="en-US" altLang="ko-KR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.</a:t>
            </a:r>
            <a:r>
              <a:rPr lang="en-US" sz="2800" b="0" i="0" u="none" strike="noStrike" spc="-200" dirty="0">
                <a:solidFill>
                  <a:schemeClr val="tx2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 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595779E9-88DD-C8C7-2EFE-F6F52631EA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39"/>
          <a:stretch/>
        </p:blipFill>
        <p:spPr>
          <a:xfrm>
            <a:off x="335" y="0"/>
            <a:ext cx="10692729" cy="5041900"/>
          </a:xfrm>
          <a:prstGeom prst="rect">
            <a:avLst/>
          </a:prstGeom>
        </p:spPr>
      </p:pic>
      <p:pic>
        <p:nvPicPr>
          <p:cNvPr id="32" name="Picture 20">
            <a:extLst>
              <a:ext uri="{FF2B5EF4-FFF2-40B4-BE49-F238E27FC236}">
                <a16:creationId xmlns:a16="http://schemas.microsoft.com/office/drawing/2014/main" id="{8415B00F-71D3-C8B6-09DD-652C921DA8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900" y="10680700"/>
            <a:ext cx="177800" cy="177800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39426BDF-0C30-3A2B-CD5D-1D2F913D81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900" y="11137900"/>
            <a:ext cx="177800" cy="1778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747EDE7-FF1D-504E-4F31-75DA7E6FA7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14338300"/>
            <a:ext cx="2822693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B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92646-9352-DD02-A465-E1805012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5EFE52-86BE-4125-65FC-6FCE6F65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373100"/>
            <a:ext cx="469900" cy="4826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AA12313-90FD-A564-EB33-1302B266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13347700"/>
            <a:ext cx="406400" cy="3937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A1ECE37-869C-5E5C-2EA6-1529DE94E9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409"/>
          <a:stretch/>
        </p:blipFill>
        <p:spPr>
          <a:xfrm>
            <a:off x="0" y="13690600"/>
            <a:ext cx="10693064" cy="14224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1289B56-CF6B-CD80-E5C3-D963076B5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47700"/>
            <a:ext cx="558800" cy="381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FE8DA6-2313-E7A4-A1DB-8E3AA1B08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600" y="13258800"/>
            <a:ext cx="1092200" cy="444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9B0C338-B792-1F8D-67E4-5EB9EE3B5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0" y="13246100"/>
            <a:ext cx="533400" cy="457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1FD9BB4-F82B-87D5-E6B4-BC181995C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6300" y="13373100"/>
            <a:ext cx="330200" cy="3302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73604BD-8C05-BE2A-5392-CCC0DD9D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3347700"/>
            <a:ext cx="406400" cy="3937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BA4BA0B-7589-BD80-219F-6DFC73DCA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3357860"/>
            <a:ext cx="558800" cy="381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6E6D85B-629C-EC78-53E7-312506A8B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13246100"/>
            <a:ext cx="533400" cy="4572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9FDBC36-BD4C-804B-B545-570CD5C32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0" y="13284200"/>
            <a:ext cx="469900" cy="4826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FFD5F5E-D7AC-85EA-2578-C2B8D4422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0" y="13385800"/>
            <a:ext cx="330200" cy="330200"/>
          </a:xfrm>
          <a:prstGeom prst="rect">
            <a:avLst/>
          </a:prstGeom>
        </p:spPr>
      </p:pic>
      <p:sp>
        <p:nvSpPr>
          <p:cNvPr id="28" name="TextBox 28">
            <a:extLst>
              <a:ext uri="{FF2B5EF4-FFF2-40B4-BE49-F238E27FC236}">
                <a16:creationId xmlns:a16="http://schemas.microsoft.com/office/drawing/2014/main" id="{CA912E1A-42F0-6FE2-C498-D0478C549208}"/>
              </a:ext>
            </a:extLst>
          </p:cNvPr>
          <p:cNvSpPr txBox="1"/>
          <p:nvPr/>
        </p:nvSpPr>
        <p:spPr>
          <a:xfrm>
            <a:off x="1028700" y="3721768"/>
            <a:ext cx="84455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교재교구</a:t>
            </a:r>
            <a:r>
              <a:rPr kumimoji="0" 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구성소개</a:t>
            </a:r>
            <a:r>
              <a:rPr kumimoji="0" lang="en-US" sz="1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6F17C1EF-694B-15DA-468E-F5A2701062E7}"/>
              </a:ext>
            </a:extLst>
          </p:cNvPr>
          <p:cNvSpPr txBox="1"/>
          <p:nvPr/>
        </p:nvSpPr>
        <p:spPr>
          <a:xfrm>
            <a:off x="1028700" y="8439670"/>
            <a:ext cx="9029700" cy="623455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신청방법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: </a:t>
            </a:r>
            <a:r>
              <a:rPr lang="ko-KR" altLang="en-US" spc="-150" dirty="0">
                <a:solidFill>
                  <a:srgbClr val="3A4CA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과천시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육아종합지원센터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홈페이지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(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로그인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 ▶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가정양육지원사업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▶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부모자녀체험프로그램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▶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교육신청</a:t>
            </a:r>
          </a:p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                       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※1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차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신청미달 시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2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차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신청 진행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</a:t>
            </a:r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9B4AB9C0-A70E-C908-FABC-A1A26F2B5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59" y="8505388"/>
            <a:ext cx="173182" cy="173182"/>
          </a:xfrm>
          <a:prstGeom prst="rect">
            <a:avLst/>
          </a:prstGeom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id="{20329D33-B142-F7AC-99B2-45ACC2D2DA45}"/>
              </a:ext>
            </a:extLst>
          </p:cNvPr>
          <p:cNvSpPr txBox="1"/>
          <p:nvPr/>
        </p:nvSpPr>
        <p:spPr>
          <a:xfrm>
            <a:off x="1079500" y="9461500"/>
            <a:ext cx="9652000" cy="96851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증빙서류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제출방법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:  1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차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신청대상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증빙서류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부모급여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및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양육수당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수급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통장과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기초생활수급자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증명서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는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</a:t>
            </a:r>
          </a:p>
          <a:p>
            <a:pPr>
              <a:lnSpc>
                <a:spcPct val="133630"/>
              </a:lnSpc>
              <a:defRPr/>
            </a:pP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494543"/>
                </a:solidFill>
                <a:effectLst/>
                <a:uLnTx/>
                <a:uFillTx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                                      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증빙서류 발송 메일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: </a:t>
            </a:r>
            <a:r>
              <a:rPr lang="en-US" altLang="ko-KR" sz="18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경기천년제목 Light" panose="02020403020101020101" pitchFamily="18" charset="-127"/>
                <a:ea typeface="경기천년제목 Light" panose="02020403020101020101" pitchFamily="18" charset="-127"/>
                <a:hlinkClick r:id="rId10"/>
              </a:rPr>
              <a:t>brim-imam@daum.net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 err="1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  <a:hlinkClick r:id="rId11"/>
              </a:rPr>
              <a:t>으로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11.18(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월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 11:00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까지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파일로</a:t>
            </a:r>
          </a:p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                                                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제출해주시기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바랍니다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   ※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방문제출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가능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 err="1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모두모여놀이섬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50" normalizeH="0" baseline="0" noProof="0" dirty="0" err="1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부림지점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센터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3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층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</a:p>
        </p:txBody>
      </p:sp>
      <p:pic>
        <p:nvPicPr>
          <p:cNvPr id="33" name="Picture 33">
            <a:extLst>
              <a:ext uri="{FF2B5EF4-FFF2-40B4-BE49-F238E27FC236}">
                <a16:creationId xmlns:a16="http://schemas.microsoft.com/office/drawing/2014/main" id="{D48E70DB-C744-3182-D686-4788B6E02A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59" y="9508688"/>
            <a:ext cx="173182" cy="173182"/>
          </a:xfrm>
          <a:prstGeom prst="rect">
            <a:avLst/>
          </a:prstGeom>
        </p:spPr>
      </p:pic>
      <p:sp>
        <p:nvSpPr>
          <p:cNvPr id="34" name="TextBox 34">
            <a:extLst>
              <a:ext uri="{FF2B5EF4-FFF2-40B4-BE49-F238E27FC236}">
                <a16:creationId xmlns:a16="http://schemas.microsoft.com/office/drawing/2014/main" id="{4AF29FB9-76F6-D7E7-AE3C-0B3CBEEB6CA2}"/>
              </a:ext>
            </a:extLst>
          </p:cNvPr>
          <p:cNvSpPr txBox="1"/>
          <p:nvPr/>
        </p:nvSpPr>
        <p:spPr>
          <a:xfrm>
            <a:off x="1028700" y="10658616"/>
            <a:ext cx="9512300" cy="61190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안내사항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-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교재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·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교구가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가정으로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배송되므로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수령지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주소를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정확히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기재해주시기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바랍니다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</a:t>
            </a:r>
          </a:p>
        </p:txBody>
      </p:sp>
      <p:pic>
        <p:nvPicPr>
          <p:cNvPr id="35" name="Picture 35">
            <a:extLst>
              <a:ext uri="{FF2B5EF4-FFF2-40B4-BE49-F238E27FC236}">
                <a16:creationId xmlns:a16="http://schemas.microsoft.com/office/drawing/2014/main" id="{C000A4D7-A25D-3A6B-DAEE-6F1D1E1EF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59" y="10716887"/>
            <a:ext cx="173182" cy="173182"/>
          </a:xfrm>
          <a:prstGeom prst="rect">
            <a:avLst/>
          </a:prstGeom>
        </p:spPr>
      </p:pic>
      <p:grpSp>
        <p:nvGrpSpPr>
          <p:cNvPr id="36" name="Group 36">
            <a:extLst>
              <a:ext uri="{FF2B5EF4-FFF2-40B4-BE49-F238E27FC236}">
                <a16:creationId xmlns:a16="http://schemas.microsoft.com/office/drawing/2014/main" id="{0BAD23C6-8E0A-7734-937E-BB8A81BF17BD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7" name="Picture 37">
            <a:extLst>
              <a:ext uri="{FF2B5EF4-FFF2-40B4-BE49-F238E27FC236}">
                <a16:creationId xmlns:a16="http://schemas.microsoft.com/office/drawing/2014/main" id="{ACCAECA8-AE64-EC21-8D21-C5136A868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6900" y="14274800"/>
            <a:ext cx="558800" cy="279400"/>
          </a:xfrm>
          <a:prstGeom prst="rect">
            <a:avLst/>
          </a:prstGeom>
        </p:spPr>
      </p:pic>
      <p:pic>
        <p:nvPicPr>
          <p:cNvPr id="38" name="Picture 38">
            <a:extLst>
              <a:ext uri="{FF2B5EF4-FFF2-40B4-BE49-F238E27FC236}">
                <a16:creationId xmlns:a16="http://schemas.microsoft.com/office/drawing/2014/main" id="{57F55CEC-1319-9009-0592-946385514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5700" y="14274800"/>
            <a:ext cx="2755900" cy="304800"/>
          </a:xfrm>
          <a:prstGeom prst="rect">
            <a:avLst/>
          </a:prstGeom>
        </p:spPr>
      </p:pic>
      <p:pic>
        <p:nvPicPr>
          <p:cNvPr id="39" name="Picture 39">
            <a:extLst>
              <a:ext uri="{FF2B5EF4-FFF2-40B4-BE49-F238E27FC236}">
                <a16:creationId xmlns:a16="http://schemas.microsoft.com/office/drawing/2014/main" id="{FE555D0E-DB73-3467-ACD3-D07EA9AD9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000" y="14274800"/>
            <a:ext cx="558800" cy="279400"/>
          </a:xfrm>
          <a:prstGeom prst="rect">
            <a:avLst/>
          </a:prstGeom>
        </p:spPr>
      </p:pic>
      <p:pic>
        <p:nvPicPr>
          <p:cNvPr id="40" name="Picture 40">
            <a:extLst>
              <a:ext uri="{FF2B5EF4-FFF2-40B4-BE49-F238E27FC236}">
                <a16:creationId xmlns:a16="http://schemas.microsoft.com/office/drawing/2014/main" id="{F3F799F5-95CC-1761-370B-FF0541B71A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23100" y="13627100"/>
            <a:ext cx="2413000" cy="1435100"/>
          </a:xfrm>
          <a:prstGeom prst="rect">
            <a:avLst/>
          </a:prstGeom>
        </p:spPr>
      </p:pic>
      <p:pic>
        <p:nvPicPr>
          <p:cNvPr id="41" name="Picture 41">
            <a:extLst>
              <a:ext uri="{FF2B5EF4-FFF2-40B4-BE49-F238E27FC236}">
                <a16:creationId xmlns:a16="http://schemas.microsoft.com/office/drawing/2014/main" id="{87AF4182-B86C-0DDA-5112-9F3DDF460FF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0959"/>
          <a:stretch/>
        </p:blipFill>
        <p:spPr>
          <a:xfrm>
            <a:off x="0" y="0"/>
            <a:ext cx="10693064" cy="3251200"/>
          </a:xfrm>
          <a:prstGeom prst="rect">
            <a:avLst/>
          </a:prstGeom>
        </p:spPr>
      </p:pic>
      <p:sp>
        <p:nvSpPr>
          <p:cNvPr id="42" name="TextBox 42">
            <a:extLst>
              <a:ext uri="{FF2B5EF4-FFF2-40B4-BE49-F238E27FC236}">
                <a16:creationId xmlns:a16="http://schemas.microsoft.com/office/drawing/2014/main" id="{B6E223E7-4E5D-8259-F39F-92B4876BAC3E}"/>
              </a:ext>
            </a:extLst>
          </p:cNvPr>
          <p:cNvSpPr txBox="1"/>
          <p:nvPr/>
        </p:nvSpPr>
        <p:spPr>
          <a:xfrm>
            <a:off x="1028700" y="11496816"/>
            <a:ext cx="9512300" cy="61190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-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택배발송을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위해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경기도북부육아종합지원센터와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교재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·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교구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업체로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개인정보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이름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주소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연락처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,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자녀연령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가</a:t>
            </a:r>
          </a:p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  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전달됩니다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 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신청은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3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자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정보제공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동의로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간주됩니다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06639489-B24A-34A9-2B53-D4B4EA262E91}"/>
              </a:ext>
            </a:extLst>
          </p:cNvPr>
          <p:cNvSpPr txBox="1"/>
          <p:nvPr/>
        </p:nvSpPr>
        <p:spPr>
          <a:xfrm>
            <a:off x="1028700" y="12335016"/>
            <a:ext cx="9512300" cy="61190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494543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-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놀이지도사의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놀이코칭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양육자와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영유아의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놀이상황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관찰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+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놀이지원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방법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지원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등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을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희망하시는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경우</a:t>
            </a:r>
          </a:p>
          <a:p>
            <a:pPr marL="0" marR="0" lvl="0" indent="0" algn="l" defTabSz="914400" rtl="0" eaLnBrk="1" fontAlgn="auto" latinLnBrk="0" hangingPunct="1">
              <a:lnSpc>
                <a:spcPct val="128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494543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     </a:t>
            </a:r>
            <a:r>
              <a:rPr lang="ko-KR" altLang="en-US" spc="-100" dirty="0">
                <a:solidFill>
                  <a:srgbClr val="3A4CA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과천시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육아종합지원센터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lang="en-US" spc="-100" dirty="0">
                <a:solidFill>
                  <a:srgbClr val="3A4CA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070</a:t>
            </a:r>
            <a:r>
              <a:rPr lang="ko-KR" altLang="en-US" spc="-100" dirty="0">
                <a:solidFill>
                  <a:srgbClr val="3A4CA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pc="-100" dirty="0">
                <a:solidFill>
                  <a:srgbClr val="3A4CA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4012</a:t>
            </a:r>
            <a:r>
              <a:rPr lang="ko-KR" altLang="en-US" spc="-100" dirty="0">
                <a:solidFill>
                  <a:srgbClr val="3A4CA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en-US" altLang="ko-KR" spc="-100" dirty="0">
                <a:solidFill>
                  <a:srgbClr val="3A4CA8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1783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로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문의해주시기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바랍니다</a:t>
            </a:r>
            <a:r>
              <a:rPr kumimoji="0" lang="en-US" sz="1800" b="0" i="0" u="none" strike="noStrike" kern="1200" cap="none" spc="-100" normalizeH="0" baseline="0" noProof="0" dirty="0">
                <a:ln>
                  <a:noFill/>
                </a:ln>
                <a:solidFill>
                  <a:srgbClr val="3A4CA8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.</a:t>
            </a:r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08B7EFB4-1439-78DF-4878-A0D7EA27D8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14700" y="13295923"/>
            <a:ext cx="1079500" cy="444500"/>
          </a:xfrm>
          <a:prstGeom prst="rect">
            <a:avLst/>
          </a:prstGeom>
        </p:spPr>
      </p:pic>
      <p:pic>
        <p:nvPicPr>
          <p:cNvPr id="51" name="Picture 20">
            <a:extLst>
              <a:ext uri="{FF2B5EF4-FFF2-40B4-BE49-F238E27FC236}">
                <a16:creationId xmlns:a16="http://schemas.microsoft.com/office/drawing/2014/main" id="{1801C38F-1314-2AE8-3415-E94F910F07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9800" y="13295923"/>
            <a:ext cx="1079500" cy="444500"/>
          </a:xfrm>
          <a:prstGeom prst="rect">
            <a:avLst/>
          </a:prstGeom>
        </p:spPr>
      </p:pic>
      <p:sp>
        <p:nvSpPr>
          <p:cNvPr id="52" name="TextBox 42">
            <a:extLst>
              <a:ext uri="{FF2B5EF4-FFF2-40B4-BE49-F238E27FC236}">
                <a16:creationId xmlns:a16="http://schemas.microsoft.com/office/drawing/2014/main" id="{256AC96A-3B34-B94E-6081-BF96D0E3335C}"/>
              </a:ext>
            </a:extLst>
          </p:cNvPr>
          <p:cNvSpPr txBox="1"/>
          <p:nvPr/>
        </p:nvSpPr>
        <p:spPr>
          <a:xfrm>
            <a:off x="10857829" y="14027150"/>
            <a:ext cx="4521200" cy="527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20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시군센터</a:t>
            </a:r>
            <a:r>
              <a:rPr kumimoji="0" lang="ko-KR" alt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 로고는</a:t>
            </a:r>
            <a:endParaRPr kumimoji="0" lang="en-US" altLang="ko-KR" sz="2800" b="0" i="0" u="none" strike="noStrike" kern="1200" cap="none" spc="-2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경기천년제목 Bold" panose="02020803020101020101" pitchFamily="18" charset="-127"/>
              <a:ea typeface="경기천년제목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자체 센터로고로 변경 가능합니다</a:t>
            </a:r>
            <a:r>
              <a:rPr kumimoji="0" lang="en-US" altLang="ko-KR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.</a:t>
            </a:r>
            <a:r>
              <a:rPr kumimoji="0" 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 </a:t>
            </a: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id="{91161271-86E2-414F-BA86-8CCA635EB9EE}"/>
              </a:ext>
            </a:extLst>
          </p:cNvPr>
          <p:cNvSpPr txBox="1"/>
          <p:nvPr/>
        </p:nvSpPr>
        <p:spPr>
          <a:xfrm>
            <a:off x="10922000" y="8747125"/>
            <a:ext cx="4521200" cy="5270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파란색 글자 </a:t>
            </a:r>
            <a:r>
              <a:rPr kumimoji="0" lang="ko-KR" altLang="en-US" sz="2800" b="0" i="0" u="none" strike="noStrike" kern="1200" cap="none" spc="-20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수정가능합니다</a:t>
            </a:r>
            <a:r>
              <a:rPr kumimoji="0" lang="en-US" altLang="ko-KR" sz="2800" b="0" i="0" u="none" strike="noStrike" kern="1200" cap="none" spc="-2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경기천년제목 Bold" panose="02020803020101020101" pitchFamily="18" charset="-127"/>
                <a:ea typeface="경기천년제목 Bold" panose="02020803020101020101" pitchFamily="18" charset="-127"/>
                <a:cs typeface="+mn-cs"/>
              </a:rPr>
              <a:t>.</a:t>
            </a:r>
            <a:endParaRPr kumimoji="0" lang="en-US" sz="2800" b="0" i="0" u="none" strike="noStrike" kern="1200" cap="none" spc="-2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경기천년제목 Bold" panose="02020803020101020101" pitchFamily="18" charset="-127"/>
              <a:ea typeface="경기천년제목 Bold" panose="02020803020101020101" pitchFamily="18" charset="-127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A56FAB8-5E7E-3B78-6EEA-BC8BCF976C4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6"/>
          <a:stretch/>
        </p:blipFill>
        <p:spPr>
          <a:xfrm>
            <a:off x="335" y="0"/>
            <a:ext cx="10692729" cy="2908300"/>
          </a:xfrm>
          <a:prstGeom prst="rect">
            <a:avLst/>
          </a:prstGeom>
        </p:spPr>
      </p:pic>
      <p:sp>
        <p:nvSpPr>
          <p:cNvPr id="45" name="TextBox 30">
            <a:extLst>
              <a:ext uri="{FF2B5EF4-FFF2-40B4-BE49-F238E27FC236}">
                <a16:creationId xmlns:a16="http://schemas.microsoft.com/office/drawing/2014/main" id="{64FB48E9-641E-CE73-A6B7-EC1278ADC7C8}"/>
              </a:ext>
            </a:extLst>
          </p:cNvPr>
          <p:cNvSpPr txBox="1"/>
          <p:nvPr/>
        </p:nvSpPr>
        <p:spPr>
          <a:xfrm>
            <a:off x="1028700" y="4127499"/>
            <a:ext cx="9029700" cy="68580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33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-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A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세트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: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①</a:t>
            </a:r>
            <a:r>
              <a:rPr lang="ko-KR" altLang="en-US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모양자석으로 다양하게 표현해요 </a:t>
            </a:r>
            <a:r>
              <a:rPr lang="en-US" altLang="ko-KR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+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③황제펭귄을 지켜주세요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환경젠가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</a:p>
          <a:p>
            <a:pPr>
              <a:lnSpc>
                <a:spcPct val="133630"/>
              </a:lnSpc>
            </a:pP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-B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세트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: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②표정자석으로 마음과 감정을 표현해요</a:t>
            </a:r>
            <a:r>
              <a:rPr lang="en-US" altLang="ko-KR" spc="-150" dirty="0">
                <a:solidFill>
                  <a:prstClr val="black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+ 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③황제펭귄을 지켜주세요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환경젠가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18C0352D-7340-3466-B774-435355A740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00" y="4965700"/>
            <a:ext cx="2768600" cy="3163636"/>
          </a:xfrm>
          <a:prstGeom prst="rect">
            <a:avLst/>
          </a:prstGeom>
          <a:effectLst>
            <a:outerShdw dist="106607" dir="2700000">
              <a:srgbClr val="EABAA9">
                <a:alpha val="58000"/>
              </a:srgbClr>
            </a:outerShdw>
          </a:effec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9A039254-1102-52A8-BBF0-398492FE93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" y="6552160"/>
            <a:ext cx="2705100" cy="160020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E532B5BF-29BC-57CE-077F-BE7E2CEE82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80000">
            <a:off x="850900" y="4991551"/>
            <a:ext cx="2641600" cy="2298700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6AD4C6AB-94A2-E87E-AA85-07C051AAB497}"/>
              </a:ext>
            </a:extLst>
          </p:cNvPr>
          <p:cNvSpPr txBox="1"/>
          <p:nvPr/>
        </p:nvSpPr>
        <p:spPr>
          <a:xfrm>
            <a:off x="774700" y="7453860"/>
            <a:ext cx="27559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①모양자석으로</a:t>
            </a:r>
          </a:p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다양하게</a:t>
            </a: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표현해요</a:t>
            </a: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7335B613-0CFA-8095-8376-5720CAAA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49700" y="4965700"/>
            <a:ext cx="2768600" cy="3163636"/>
          </a:xfrm>
          <a:prstGeom prst="rect">
            <a:avLst/>
          </a:prstGeom>
          <a:effectLst>
            <a:outerShdw dist="106607" dir="2700000">
              <a:srgbClr val="EABAA9">
                <a:alpha val="58000"/>
              </a:srgbClr>
            </a:outerShdw>
          </a:effectLst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9F1FEE36-1036-646B-4A16-7D21F57CC1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00500" y="6552160"/>
            <a:ext cx="2705100" cy="160020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C3D370B9-A9E8-33CD-8B12-F7D678D33E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7400" y="4965700"/>
            <a:ext cx="2768600" cy="3163636"/>
          </a:xfrm>
          <a:prstGeom prst="rect">
            <a:avLst/>
          </a:prstGeom>
          <a:effectLst>
            <a:outerShdw dist="106607" dir="2700000">
              <a:srgbClr val="EABAA9">
                <a:alpha val="58000"/>
              </a:srgbClr>
            </a:outerShdw>
          </a:effectLst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3A38386E-9224-F2A2-4FFC-BEB0579323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8200" y="6552160"/>
            <a:ext cx="2705100" cy="1600200"/>
          </a:xfrm>
          <a:prstGeom prst="rect">
            <a:avLst/>
          </a:prstGeom>
        </p:spPr>
      </p:pic>
      <p:sp>
        <p:nvSpPr>
          <p:cNvPr id="47" name="TextBox 22">
            <a:extLst>
              <a:ext uri="{FF2B5EF4-FFF2-40B4-BE49-F238E27FC236}">
                <a16:creationId xmlns:a16="http://schemas.microsoft.com/office/drawing/2014/main" id="{F858EF74-DC6C-EB61-2249-2ADD082FD014}"/>
              </a:ext>
            </a:extLst>
          </p:cNvPr>
          <p:cNvSpPr txBox="1"/>
          <p:nvPr/>
        </p:nvSpPr>
        <p:spPr>
          <a:xfrm>
            <a:off x="7160510" y="7453860"/>
            <a:ext cx="27686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③황제펭귄을</a:t>
            </a: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지켜주세요</a:t>
            </a:r>
          </a:p>
          <a:p>
            <a:pPr marL="0" marR="0" lvl="0" indent="0" algn="ctr" defTabSz="914400" rtl="0" eaLnBrk="1" fontAlgn="auto" latinLnBrk="0" hangingPunct="1">
              <a:lnSpc>
                <a:spcPct val="10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환경젠가</a:t>
            </a:r>
            <a:r>
              <a:rPr kumimoji="0" lang="en-US" sz="16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)</a:t>
            </a:r>
          </a:p>
        </p:txBody>
      </p:sp>
      <p:pic>
        <p:nvPicPr>
          <p:cNvPr id="48" name="Picture 23">
            <a:extLst>
              <a:ext uri="{FF2B5EF4-FFF2-40B4-BE49-F238E27FC236}">
                <a16:creationId xmlns:a16="http://schemas.microsoft.com/office/drawing/2014/main" id="{DDAC073A-D673-F6E7-5880-EF90413894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44710" y="5073111"/>
            <a:ext cx="1765300" cy="2224809"/>
          </a:xfrm>
          <a:prstGeom prst="rect">
            <a:avLst/>
          </a:prstGeom>
        </p:spPr>
      </p:pic>
      <p:pic>
        <p:nvPicPr>
          <p:cNvPr id="54" name="Picture 26">
            <a:extLst>
              <a:ext uri="{FF2B5EF4-FFF2-40B4-BE49-F238E27FC236}">
                <a16:creationId xmlns:a16="http://schemas.microsoft.com/office/drawing/2014/main" id="{2B0CFD9B-D2CC-10AC-CC21-049A4D1901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40000">
            <a:off x="4102100" y="5016951"/>
            <a:ext cx="2616200" cy="2298700"/>
          </a:xfrm>
          <a:prstGeom prst="rect">
            <a:avLst/>
          </a:prstGeom>
        </p:spPr>
      </p:pic>
      <p:sp>
        <p:nvSpPr>
          <p:cNvPr id="55" name="TextBox 27">
            <a:extLst>
              <a:ext uri="{FF2B5EF4-FFF2-40B4-BE49-F238E27FC236}">
                <a16:creationId xmlns:a16="http://schemas.microsoft.com/office/drawing/2014/main" id="{349D1A04-AC16-8597-8F27-33B2A1F3FC3F}"/>
              </a:ext>
            </a:extLst>
          </p:cNvPr>
          <p:cNvSpPr txBox="1"/>
          <p:nvPr/>
        </p:nvSpPr>
        <p:spPr>
          <a:xfrm>
            <a:off x="3928880" y="7453860"/>
            <a:ext cx="28321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03749"/>
              </a:lnSpc>
            </a:pPr>
            <a:r>
              <a:rPr lang="ko-KR" altLang="en-US" sz="1600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②</a:t>
            </a: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표정자석으로</a:t>
            </a:r>
          </a:p>
          <a:p>
            <a:pPr lvl="0" algn="ctr">
              <a:lnSpc>
                <a:spcPct val="103749"/>
              </a:lnSpc>
            </a:pP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마음과</a:t>
            </a:r>
            <a:r>
              <a:rPr lang="en-US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감정을</a:t>
            </a:r>
            <a:r>
              <a:rPr lang="en-US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sz="1600" b="0" i="0" u="none" strike="noStrike" spc="-200" dirty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표현해요</a:t>
            </a:r>
          </a:p>
        </p:txBody>
      </p:sp>
      <p:pic>
        <p:nvPicPr>
          <p:cNvPr id="57" name="Picture 31">
            <a:extLst>
              <a:ext uri="{FF2B5EF4-FFF2-40B4-BE49-F238E27FC236}">
                <a16:creationId xmlns:a16="http://schemas.microsoft.com/office/drawing/2014/main" id="{C3CBE251-5A59-B6C4-4143-7F2985DE8A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59" y="3816908"/>
            <a:ext cx="173182" cy="1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389</Words>
  <Application>Microsoft Office PowerPoint</Application>
  <PresentationFormat>사용자 지정</PresentationFormat>
  <Paragraphs>42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Arial</vt:lpstr>
      <vt:lpstr>Calibri</vt:lpstr>
      <vt:lpstr>GyeonggiTitle Light</vt:lpstr>
      <vt:lpstr>경기천년제목 Light</vt:lpstr>
      <vt:lpstr>경기천년제목 Medium</vt:lpstr>
      <vt:lpstr>경기천년제목 Bold</vt:lpstr>
      <vt:lpstr>Office Theme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burim2646</cp:lastModifiedBy>
  <cp:revision>13</cp:revision>
  <cp:lastPrinted>2024-11-05T01:28:56Z</cp:lastPrinted>
  <dcterms:created xsi:type="dcterms:W3CDTF">2006-08-16T00:00:00Z</dcterms:created>
  <dcterms:modified xsi:type="dcterms:W3CDTF">2024-11-09T07:04:05Z</dcterms:modified>
</cp:coreProperties>
</file>